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Prompt Medium"/>
      <p:regular r:id="rId19"/>
    </p:embeddedFont>
    <p:embeddedFont>
      <p:font typeface="Prompt Medium"/>
      <p:regular r:id="rId20"/>
    </p:embeddedFont>
    <p:embeddedFont>
      <p:font typeface="Mukta Light"/>
      <p:regular r:id="rId21"/>
    </p:embeddedFont>
    <p:embeddedFont>
      <p:font typeface="Mukta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5-1.png>
</file>

<file path=ppt/media/image-7-1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08384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Previsão do IBOVESPA: Modelo Preditivo com Machine Learning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7360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Um modelo de Machine Learning para prever o comportamento do principal índice da Bolsa Brasileira, desenvolvido para apoiar decisões em fundos de investimento.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7354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Conclusão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2076450"/>
            <a:ext cx="330648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Desempenho do Modelo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6350437" y="2666167"/>
            <a:ext cx="3406854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 principal destaque é a forte capacidade de proteger o investidor contra o principal risco: prever uma alta quando, na realidade, o mercado fecha em baixa.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5258633"/>
            <a:ext cx="3406854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 modelo demonstra alta confiabilidade ao minimizar esse risco crítico, sendo especialmente recomendado para investidores com perfil conservador.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0367129" y="2076450"/>
            <a:ext cx="300359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Ferramentas Utilizadas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0367129" y="2666167"/>
            <a:ext cx="3406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Editor: VSCode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0367129" y="3147536"/>
            <a:ext cx="3406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Linguagem: Python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0367129" y="3628906"/>
            <a:ext cx="34068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Bibliotecas: Pandas, Matplotlib, NumPy, Seaborn, Plotly, Scikit-learn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0367129" y="5036225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Acesse o projeto completo: GitHub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1129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Agenda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1990844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01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2379940"/>
            <a:ext cx="6327696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5" name="Text 3"/>
          <p:cNvSpPr/>
          <p:nvPr/>
        </p:nvSpPr>
        <p:spPr>
          <a:xfrm>
            <a:off x="864037" y="256424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Introdução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864037" y="3055263"/>
            <a:ext cx="63276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Contexto e objetivo do projeto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438549" y="1990844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02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7438549" y="2379940"/>
            <a:ext cx="6327815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9" name="Text 7"/>
          <p:cNvSpPr/>
          <p:nvPr/>
        </p:nvSpPr>
        <p:spPr>
          <a:xfrm>
            <a:off x="7438549" y="256424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Dados do IBOVESPA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7438549" y="3055263"/>
            <a:ext cx="63278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Origem e características dos dados utilizados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64037" y="3882271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4037" y="4271367"/>
            <a:ext cx="6327696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13" name="Text 11"/>
          <p:cNvSpPr/>
          <p:nvPr/>
        </p:nvSpPr>
        <p:spPr>
          <a:xfrm>
            <a:off x="864037" y="445567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Análise Exploratória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864037" y="4946690"/>
            <a:ext cx="63276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Tendências e correlações identificadas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438549" y="3882271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04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7438549" y="4271367"/>
            <a:ext cx="6327815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17" name="Text 15"/>
          <p:cNvSpPr/>
          <p:nvPr/>
        </p:nvSpPr>
        <p:spPr>
          <a:xfrm>
            <a:off x="7438549" y="4455676"/>
            <a:ext cx="328481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Engenharia de Atributos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7438549" y="4946690"/>
            <a:ext cx="63278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Criação de novas variáveis para o modelo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864037" y="5773698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05</a:t>
            </a:r>
            <a:endParaRPr lang="en-US" sz="1900" dirty="0"/>
          </a:p>
        </p:txBody>
      </p:sp>
      <p:sp>
        <p:nvSpPr>
          <p:cNvPr id="20" name="Shape 18"/>
          <p:cNvSpPr/>
          <p:nvPr/>
        </p:nvSpPr>
        <p:spPr>
          <a:xfrm>
            <a:off x="864037" y="6162794"/>
            <a:ext cx="6327696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21" name="Text 19"/>
          <p:cNvSpPr/>
          <p:nvPr/>
        </p:nvSpPr>
        <p:spPr>
          <a:xfrm>
            <a:off x="864037" y="6347103"/>
            <a:ext cx="306943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Construção do Modelo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864037" y="6838117"/>
            <a:ext cx="63276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Escolha, treinamento e testes do modelo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7438549" y="5773698"/>
            <a:ext cx="246817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06</a:t>
            </a:r>
            <a:endParaRPr lang="en-US" sz="1900" dirty="0"/>
          </a:p>
        </p:txBody>
      </p:sp>
      <p:sp>
        <p:nvSpPr>
          <p:cNvPr id="24" name="Shape 22"/>
          <p:cNvSpPr/>
          <p:nvPr/>
        </p:nvSpPr>
        <p:spPr>
          <a:xfrm>
            <a:off x="7438549" y="6162794"/>
            <a:ext cx="6327815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25" name="Text 23"/>
          <p:cNvSpPr/>
          <p:nvPr/>
        </p:nvSpPr>
        <p:spPr>
          <a:xfrm>
            <a:off x="7438549" y="6347103"/>
            <a:ext cx="334672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Resultados e Conclusões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7438549" y="6838117"/>
            <a:ext cx="63278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Desempenho e aplicações práticas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53138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Introdução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258746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Durante o TechChallenge da pós-graduação em Data Analytics da FIAP, atuei como cientista de dados para um grande fundo de investimentos simulado.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0502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objetivo principal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era desenvolver um modelo de Machine Learning capaz de prever, com pelo menos 75% de acurácia, se o índice IBOVESPA fecharia em alta ou baixa no dia seguinte.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513070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Utilizei dados históricos do IBOVESPA obtidos na plataforma Investing.com — uma das maiores referências globais em informações financeiras.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813" y="796885"/>
            <a:ext cx="7562374" cy="1255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Conhecendo os Dados do IBOVESPA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90813" y="2390894"/>
            <a:ext cx="3668197" cy="3130868"/>
          </a:xfrm>
          <a:prstGeom prst="roundRect">
            <a:avLst>
              <a:gd name="adj" fmla="val 3031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7155" y="2647236"/>
            <a:ext cx="2690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 que é o IBOVESPA?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47155" y="3096578"/>
            <a:ext cx="3155513" cy="1807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Principal índice da Bolsa Brasileira (B3) que reflete o desempenho das ações mais negociadas do país. Funciona como um termômetro do mercado.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4871" y="2390894"/>
            <a:ext cx="3668316" cy="3130868"/>
          </a:xfrm>
          <a:prstGeom prst="roundRect">
            <a:avLst>
              <a:gd name="adj" fmla="val 3031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41213" y="2647236"/>
            <a:ext cx="251067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Base de Dados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941213" y="3096578"/>
            <a:ext cx="3155633" cy="2168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Histórico diário detalhado do IBOVESPA incluindo: preço de abertura, fechamento, mínimo e máximo do dia, volume negociado e variação do índice em relação ao dia anterior.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0813" y="5747623"/>
            <a:ext cx="7562374" cy="1684973"/>
          </a:xfrm>
          <a:prstGeom prst="roundRect">
            <a:avLst>
              <a:gd name="adj" fmla="val 5632"/>
            </a:avLst>
          </a:prstGeom>
          <a:solidFill>
            <a:srgbClr val="0B0C23">
              <a:alpha val="95000"/>
            </a:srgbClr>
          </a:solidFill>
          <a:ln w="3048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7155" y="6003965"/>
            <a:ext cx="251067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Período Analisado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047155" y="6453307"/>
            <a:ext cx="7049691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Inicialmente de 2006 a 2025, posteriormente refinado para 2019 a 2025 para capturar dinâmicas mais recentes do mercado.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7354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Análise Exploratória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207645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Tendência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2666167"/>
            <a:ext cx="3406854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 IBOVESPA operava em níveis mais baixos até 2017 (abaixo dos 80 mil pontos). Entre 2016 e 2019, o índice subiu de forma mais acelerada, chegando perto dos 120 mil pontos.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258633"/>
            <a:ext cx="3406854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Optei por focar nos dados dos últimos seis anos (2019-2025) para que o modelo estivesse mais alinhado com as dinâmicas atuais do mercado.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80729" y="207645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Correlação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4880729" y="2666167"/>
            <a:ext cx="34068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Os preços (abertura, fechamento, máxima e mínima) mostram forte correlação entre si.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880729" y="4073485"/>
            <a:ext cx="34068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 volume negociado se relaciona positivamente com os preços, de forma moderada.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80729" y="5480804"/>
            <a:ext cx="340685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 variação diária segue um caminho mais independente, com baixa correlação com as demais variáveis.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62514"/>
            <a:ext cx="656951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Engenharia de Atributos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242066"/>
            <a:ext cx="6327696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26093" y="25041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Amplitude Diária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26093" y="2995136"/>
            <a:ext cx="5803583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Representa a volatilidade do dia, calculada pela diferença entre o preço máximo e mínimo, tanto em valores absolutos quanto percentuais.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7438549" y="2242066"/>
            <a:ext cx="6327815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700605" y="25041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Valores Defasados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00605" y="2995136"/>
            <a:ext cx="58037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Incluem os preços de fechamento, abertura, máximo, mínimo, volume e variação dos dias anteriores (1, 2 e 3 dias).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864037" y="4689158"/>
            <a:ext cx="6327696" cy="1805226"/>
          </a:xfrm>
          <a:prstGeom prst="roundRect">
            <a:avLst>
              <a:gd name="adj" fmla="val 5744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126093" y="495121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Médias Móveis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126093" y="5442228"/>
            <a:ext cx="580358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Cálculo de médias dos últimos 5, 10 e 20 dias para preços, volume e variação.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7438549" y="4689158"/>
            <a:ext cx="6327815" cy="1805226"/>
          </a:xfrm>
          <a:prstGeom prst="roundRect">
            <a:avLst>
              <a:gd name="adj" fmla="val 5744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700605" y="4951214"/>
            <a:ext cx="295882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Variações Percentuais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7700605" y="5442228"/>
            <a:ext cx="580370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Indicam o crescimento ou declínio das variáveis ao longo de 5, 10 e 20 dias.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864037" y="677203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Essas variáveis foram criadas para aprimorar a capacidade de aprendizado do modelo e aumentar sua precisão nas previsões.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1244" y="514945"/>
            <a:ext cx="6450092" cy="519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Construção e Treino do Modelo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6141244" y="1315283"/>
            <a:ext cx="187047" cy="1344930"/>
          </a:xfrm>
          <a:prstGeom prst="roundRect">
            <a:avLst>
              <a:gd name="adj" fmla="val 4201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5338" y="1502331"/>
            <a:ext cx="2078950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Escolha do Modelo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515338" y="1874282"/>
            <a:ext cx="7460218" cy="598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Random Forest foi selecionado por capturar padrões não lineares com precisão, lidar bem com diferentes tipos de variáveis e fornecer estimativa da importância de cada variável.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6421874" y="2800469"/>
            <a:ext cx="187047" cy="1644372"/>
          </a:xfrm>
          <a:prstGeom prst="roundRect">
            <a:avLst>
              <a:gd name="adj" fmla="val 4201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795968" y="2987516"/>
            <a:ext cx="219277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Separação dos Dados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795968" y="3359468"/>
            <a:ext cx="7179588" cy="898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Divisão em Features (X) e Variável-Alvo (Y).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Período de treino: 19/08/2019 a 05/06/2025 (1.434 dias).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Período de teste: 06/06/2025 a 18/07/2025 (30 dias).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702504" y="4585097"/>
            <a:ext cx="187047" cy="1644372"/>
          </a:xfrm>
          <a:prstGeom prst="roundRect">
            <a:avLst>
              <a:gd name="adj" fmla="val 4201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76599" y="4772144"/>
            <a:ext cx="2078950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Balanceamento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076599" y="5144095"/>
            <a:ext cx="6898957" cy="898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Verificação do balanceamento da variável-alvo nos conjuntos de treino e teste.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Treino: Classe 1 (alta) = 51,74% | Classe 0 (baixa) = 48,26%. 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Teste: Classe 1 (alta) = 43,33% | Classe 0 (baixa) = 56,67%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983254" y="6369725"/>
            <a:ext cx="187047" cy="1344930"/>
          </a:xfrm>
          <a:prstGeom prst="roundRect">
            <a:avLst>
              <a:gd name="adj" fmla="val 42015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357348" y="6556772"/>
            <a:ext cx="2491740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Definição de Parâmetros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357348" y="6928723"/>
            <a:ext cx="6618208" cy="598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Testes com diferentes combinações de hiperparâmetros usando GridSearchCV e ajustes manuais para evitar overfitting.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40934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Teste do Modelo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271224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Primeiro Teste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3301960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Utilizando todas as 56 variáveis criadas: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4314230"/>
            <a:ext cx="3406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Acurácia no treino: 85%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4795599"/>
            <a:ext cx="3406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Acurácia no teste: 57%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64037" y="5412819"/>
            <a:ext cx="34068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Matriz de Confusão: modelo classificou todos os dados de teste como categoria 0 (baixa).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880729" y="271224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Segundo Teste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4880729" y="3301960"/>
            <a:ext cx="3406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Utilizando apenas as 20 variáveis mais relevantes: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4880729" y="4314230"/>
            <a:ext cx="3406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Acurácia no treino: 85%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4880729" y="4795599"/>
            <a:ext cx="3406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Acurácia no teste: 80%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80729" y="5412819"/>
            <a:ext cx="34068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Matriz de Confusão: acertou todos os 17 dias de baixa e 7 dos 13 dias de alta.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24376"/>
            <a:ext cx="587597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Resultados e Métricas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452562" y="2721531"/>
            <a:ext cx="1816656" cy="456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80%</a:t>
            </a:r>
            <a:endParaRPr lang="en-US" sz="3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3252" y="1842135"/>
            <a:ext cx="2215515" cy="22155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89409" y="436614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Acurácia Geral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864037" y="4857155"/>
            <a:ext cx="299406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Percentual total de previsões corretas do modelo final.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755237" y="2721531"/>
            <a:ext cx="1816775" cy="456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100%</a:t>
            </a:r>
            <a:endParaRPr lang="en-US" sz="35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927" y="1842135"/>
            <a:ext cx="2215634" cy="22156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292203" y="43662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Precisão (Alta)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4166711" y="4857274"/>
            <a:ext cx="29941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 modelo acertou todas as vezes que previu alta.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8058031" y="2721531"/>
            <a:ext cx="1816656" cy="456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54%</a:t>
            </a:r>
            <a:endParaRPr lang="en-US" sz="35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8720" y="1842135"/>
            <a:ext cx="2215515" cy="221551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594878" y="436614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Recall (Alta)</a:t>
            </a:r>
            <a:endParaRPr lang="en-US" sz="2150" dirty="0"/>
          </a:p>
        </p:txBody>
      </p:sp>
      <p:sp>
        <p:nvSpPr>
          <p:cNvPr id="14" name="Text 9"/>
          <p:cNvSpPr/>
          <p:nvPr/>
        </p:nvSpPr>
        <p:spPr>
          <a:xfrm>
            <a:off x="7469505" y="4857155"/>
            <a:ext cx="2994065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 modelo identificou corretamente 54% dos dias que realmente fecharam em alta.</a:t>
            </a:r>
            <a:endParaRPr lang="en-US" sz="1900" dirty="0"/>
          </a:p>
        </p:txBody>
      </p:sp>
      <p:sp>
        <p:nvSpPr>
          <p:cNvPr id="15" name="Text 10"/>
          <p:cNvSpPr/>
          <p:nvPr/>
        </p:nvSpPr>
        <p:spPr>
          <a:xfrm>
            <a:off x="11360706" y="2721531"/>
            <a:ext cx="1816775" cy="456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3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70%</a:t>
            </a:r>
            <a:endParaRPr lang="en-US" sz="3550" dirty="0"/>
          </a:p>
        </p:txBody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61395" y="1842135"/>
            <a:ext cx="2215634" cy="221563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0897672" y="43662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F1 Score</a:t>
            </a:r>
            <a:endParaRPr lang="en-US" sz="2150" dirty="0"/>
          </a:p>
        </p:txBody>
      </p:sp>
      <p:sp>
        <p:nvSpPr>
          <p:cNvPr id="18" name="Text 12"/>
          <p:cNvSpPr/>
          <p:nvPr/>
        </p:nvSpPr>
        <p:spPr>
          <a:xfrm>
            <a:off x="10772180" y="4857274"/>
            <a:ext cx="29941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Indica um bom equilíbrio entre precisão e recall.</a:t>
            </a:r>
            <a:endParaRPr lang="en-US" sz="1900" dirty="0"/>
          </a:p>
        </p:txBody>
      </p:sp>
      <p:sp>
        <p:nvSpPr>
          <p:cNvPr id="19" name="Text 13"/>
          <p:cNvSpPr/>
          <p:nvPr/>
        </p:nvSpPr>
        <p:spPr>
          <a:xfrm>
            <a:off x="864037" y="6715006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Embora o modelo ainda não identifique todos os dias de alta, quando ele prevê que o mercado vai subir, essa previsão tem sido confiável.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2025-08-06T00:02:14Z</dcterms:created>
  <dcterms:modified xsi:type="dcterms:W3CDTF">2025-08-06T00:02:14Z</dcterms:modified>
</cp:coreProperties>
</file>